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2B74-06BF-4BDA-B37B-03E38AAE4E7C}" type="datetimeFigureOut">
              <a:rPr lang="hu-HU" smtClean="0"/>
              <a:pPr/>
              <a:t>2022. 09. 09.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5763-97CD-48D8-B81A-2A34EBDAAC2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85718" y="285728"/>
          <a:ext cx="8429687" cy="6215105"/>
        </p:xfrm>
        <a:graphic>
          <a:graphicData uri="http://schemas.openxmlformats.org/drawingml/2006/table">
            <a:tbl>
              <a:tblPr/>
              <a:tblGrid>
                <a:gridCol w="1204241"/>
                <a:gridCol w="1204241"/>
                <a:gridCol w="1204241"/>
                <a:gridCol w="1204241"/>
                <a:gridCol w="1204241"/>
                <a:gridCol w="1204241"/>
                <a:gridCol w="1204241"/>
              </a:tblGrid>
              <a:tr h="1189748">
                <a:tc gridSpan="3">
                  <a:txBody>
                    <a:bodyPr/>
                    <a:lstStyle/>
                    <a:p>
                      <a:pPr algn="l" fontAlgn="t"/>
                      <a:r>
                        <a:rPr lang="hu-HU" sz="2100" b="0" i="0" u="none" strike="noStrike" dirty="0">
                          <a:solidFill>
                            <a:srgbClr val="833C0B"/>
                          </a:solidFill>
                          <a:latin typeface="Cambria"/>
                        </a:rPr>
                        <a:t>Szeptember 2022</a:t>
                      </a:r>
                      <a:endParaRPr lang="hu-HU" sz="700" b="0" i="0" u="none" strike="noStrike" dirty="0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21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833C0B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833C0B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Beszoktatós tábor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Beszoktatós tábor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Beszoktatós tábor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Első tanítási nap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Zeneiskola első tanítási nap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Szakkörök indulása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tankönyv pótrendelés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Strudelfest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Strudelfest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Balesetvédelmi</a:t>
                      </a:r>
                      <a:r>
                        <a:rPr lang="hu-HU" sz="1000" b="0" i="0" u="none" strike="noStrike" baseline="0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okt.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Szülői 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értekezlet 17.00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om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mérés feltöltési határidő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HAT pályázat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Előkészítő óra 7.o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Népmese 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napja</a:t>
                      </a:r>
                    </a:p>
                    <a:p>
                      <a:pPr algn="l" fontAlgn="t"/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Difer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jelentés határidő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Kép 4" descr="Őszi épületek és fa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9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xdr="http://schemas.openxmlformats.org/drawingml/2006/spreadsheetDrawing" xmlns:a14="http://schemas.microsoft.com/office/drawing/2010/main" xmlns="" xmlns:lc="http://schemas.openxmlformats.org/drawingml/2006/lockedCanvas"/>
              </a:ext>
            </a:extLst>
          </a:blip>
          <a:srcRect/>
          <a:stretch/>
        </p:blipFill>
        <p:spPr>
          <a:xfrm>
            <a:off x="3500430" y="142852"/>
            <a:ext cx="4187059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85728"/>
          <a:ext cx="8643999" cy="6215105"/>
        </p:xfrm>
        <a:graphic>
          <a:graphicData uri="http://schemas.openxmlformats.org/drawingml/2006/table">
            <a:tbl>
              <a:tblPr/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11897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806200"/>
                          </a:solidFill>
                          <a:latin typeface="Cambria"/>
                        </a:rPr>
                        <a:t>Június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806200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Hangszeres 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meghallg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.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 Hangszeres 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meghallg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Nemzeti összetart.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Osztályozó vizsga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Osztályozó vizsga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Osztálykirándulás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Tanítás nélküli munkanap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Osztályozó értekezlet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Utolsó tanítási nap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17.00 Ballagás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Méhek világnapja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smtClean="0">
                          <a:solidFill>
                            <a:srgbClr val="272727"/>
                          </a:solidFill>
                          <a:latin typeface="Times New Roman"/>
                        </a:rPr>
                        <a:t>Tanévzáró értekezlet</a:t>
                      </a:r>
                      <a:endParaRPr lang="hu-HU" sz="10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Nyári épületek és fa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500-000003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/>
              </a:ext>
            </a:extLst>
          </a:blip>
          <a:srcRect/>
          <a:stretch/>
        </p:blipFill>
        <p:spPr>
          <a:xfrm>
            <a:off x="4572000" y="142852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85718" y="214296"/>
          <a:ext cx="8715441" cy="6286537"/>
        </p:xfrm>
        <a:graphic>
          <a:graphicData uri="http://schemas.openxmlformats.org/drawingml/2006/table">
            <a:tbl>
              <a:tblPr/>
              <a:tblGrid>
                <a:gridCol w="1245063"/>
                <a:gridCol w="1245063"/>
                <a:gridCol w="1245063"/>
                <a:gridCol w="1245063"/>
                <a:gridCol w="1245063"/>
                <a:gridCol w="1245063"/>
                <a:gridCol w="1245063"/>
              </a:tblGrid>
              <a:tr h="12034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806200"/>
                          </a:solidFill>
                          <a:latin typeface="Cambria"/>
                        </a:rPr>
                        <a:t>Július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806200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Nyári épületek és fa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6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/>
              </a:ext>
            </a:extLst>
          </a:blip>
          <a:srcRect/>
          <a:stretch/>
        </p:blipFill>
        <p:spPr>
          <a:xfrm>
            <a:off x="4714876" y="142852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14290"/>
          <a:ext cx="8715434" cy="6215105"/>
        </p:xfrm>
        <a:graphic>
          <a:graphicData uri="http://schemas.openxmlformats.org/drawingml/2006/table">
            <a:tbl>
              <a:tblPr/>
              <a:tblGrid>
                <a:gridCol w="1245062"/>
                <a:gridCol w="1245062"/>
                <a:gridCol w="1245062"/>
                <a:gridCol w="1245062"/>
                <a:gridCol w="1245062"/>
                <a:gridCol w="1245062"/>
                <a:gridCol w="1245062"/>
              </a:tblGrid>
              <a:tr h="11897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806200"/>
                          </a:solidFill>
                          <a:latin typeface="Cambria"/>
                        </a:rPr>
                        <a:t>Augusztus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806200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06200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Javítóvizsga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68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Nyári épületek és fa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7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/>
              </a:ext>
            </a:extLst>
          </a:blip>
          <a:srcRect/>
          <a:stretch/>
        </p:blipFill>
        <p:spPr>
          <a:xfrm>
            <a:off x="4500562" y="142852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571472" y="142852"/>
          <a:ext cx="8358245" cy="6219466"/>
        </p:xfrm>
        <a:graphic>
          <a:graphicData uri="http://schemas.openxmlformats.org/drawingml/2006/table">
            <a:tbl>
              <a:tblPr/>
              <a:tblGrid>
                <a:gridCol w="1194035"/>
                <a:gridCol w="1194035"/>
                <a:gridCol w="1194035"/>
                <a:gridCol w="1194035"/>
                <a:gridCol w="1194035"/>
                <a:gridCol w="1194035"/>
                <a:gridCol w="1194035"/>
              </a:tblGrid>
              <a:tr h="108715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833C0B"/>
                          </a:solidFill>
                          <a:latin typeface="Cambria"/>
                        </a:rPr>
                        <a:t>Október 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21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4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833C0B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4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idősek világnapja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94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19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Tűzriadó</a:t>
                      </a:r>
                    </a:p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HAT pályázat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állatok 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világnapja</a:t>
                      </a:r>
                    </a:p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HAT pályázat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HAT pályázat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Aradi 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Vértanúk</a:t>
                      </a:r>
                    </a:p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HAT pályázat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HAT pályázat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94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773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bemeneti mérés 8.osztály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Szöv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. – 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mat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. 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4 x 45 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perc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HAT 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pály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.</a:t>
                      </a:r>
                      <a:r>
                        <a:rPr lang="hu-HU" sz="1000" b="0" i="0" u="none" strike="noStrike" baseline="0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beszámoló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bemeneti mérés 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8.osztály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természetismeret – idegen</a:t>
                      </a:r>
                      <a:r>
                        <a:rPr lang="hu-HU" sz="1000" b="0" i="0" u="none" strike="noStrike" baseline="0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nyelv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4 x 45 perc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Difer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lebonyolítás határideje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KIR_STAT határidő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94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19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8.o. továbbtanulási</a:t>
                      </a:r>
                      <a:r>
                        <a:rPr lang="hu-HU" sz="1000" b="0" i="0" u="none" strike="noStrike" baseline="0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szülői értekezlet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kakaó koncert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Október 23 ünnepség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094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bemeneti mérés 6.osztály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szövegértés - matematika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4 x 45 perc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bemeneti mérés 6.osztály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természetismeret – idegen</a:t>
                      </a:r>
                      <a:r>
                        <a:rPr lang="hu-HU" sz="1000" b="0" i="0" u="none" strike="noStrike" baseline="0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nyelv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4 x 45 perc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közzétételi lista határidő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094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19238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Őszi épületek és fa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9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xdr="http://schemas.openxmlformats.org/drawingml/2006/spreadsheetDrawing" xmlns:a14="http://schemas.microsoft.com/office/drawing/2010/main" xmlns="" xmlns:lc="http://schemas.openxmlformats.org/drawingml/2006/lockedCanvas"/>
              </a:ext>
            </a:extLst>
          </a:blip>
          <a:srcRect/>
          <a:stretch/>
        </p:blipFill>
        <p:spPr>
          <a:xfrm>
            <a:off x="4000496" y="142852"/>
            <a:ext cx="4187059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85721"/>
          <a:ext cx="8572557" cy="6332410"/>
        </p:xfrm>
        <a:graphic>
          <a:graphicData uri="http://schemas.openxmlformats.org/drawingml/2006/table">
            <a:tbl>
              <a:tblPr/>
              <a:tblGrid>
                <a:gridCol w="1224651"/>
                <a:gridCol w="1224651"/>
                <a:gridCol w="1224651"/>
                <a:gridCol w="1224651"/>
                <a:gridCol w="1224651"/>
                <a:gridCol w="1224651"/>
                <a:gridCol w="1224651"/>
              </a:tblGrid>
              <a:tr h="12144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833C0B"/>
                          </a:solidFill>
                          <a:latin typeface="Cambria"/>
                        </a:rPr>
                        <a:t>November 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21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833C0B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833C0B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Őszi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Márton nap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bemeneti mérés 4.o szövegértés-matematika 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4 x 30 perc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bemeneti mérés 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5.o szövegértés-matematika 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4 x 30 perc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ADVENT 1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Fogadóóra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Őszi épületek és fa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A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xdr="http://schemas.openxmlformats.org/drawingml/2006/spreadsheetDrawing" xmlns:a14="http://schemas.microsoft.com/office/drawing/2010/main" xmlns="" xmlns:lc="http://schemas.openxmlformats.org/drawingml/2006/lockedCanvas"/>
              </a:ext>
            </a:extLst>
          </a:blip>
          <a:srcRect/>
          <a:stretch/>
        </p:blipFill>
        <p:spPr>
          <a:xfrm>
            <a:off x="4357686" y="142852"/>
            <a:ext cx="4187059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85721"/>
          <a:ext cx="8643999" cy="6286550"/>
        </p:xfrm>
        <a:graphic>
          <a:graphicData uri="http://schemas.openxmlformats.org/drawingml/2006/table">
            <a:tbl>
              <a:tblPr/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12034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203864"/>
                          </a:solidFill>
                          <a:latin typeface="Cambria"/>
                        </a:rPr>
                        <a:t>December 2022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 dirty="0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03864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03864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03864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03864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ADVENT 2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Jelentkezés a központi írásbelire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fogyatékos emberek világnap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Zeneiskolai Mikulás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ADVENT 3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AJPT beadási határidő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smtClean="0">
                          <a:solidFill>
                            <a:srgbClr val="272727"/>
                          </a:solidFill>
                          <a:latin typeface="Times New Roman"/>
                        </a:rPr>
                        <a:t>ADVENT 4</a:t>
                      </a:r>
                      <a:endParaRPr lang="hu-HU" sz="10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Karácsonyi hangverseny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Tanítás nélküli munkanap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Karácsonyi kézműves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Karácsony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Karácsony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350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7477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Téli épületek és fa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B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xdr="http://schemas.openxmlformats.org/drawingml/2006/spreadsheetDrawing" xmlns:a14="http://schemas.microsoft.com/office/drawing/2010/main" xmlns="" xmlns:lc="http://schemas.openxmlformats.org/drawingml/2006/lockedCanvas"/>
              </a:ext>
            </a:extLst>
          </a:blip>
          <a:srcRect/>
          <a:stretch/>
        </p:blipFill>
        <p:spPr>
          <a:xfrm>
            <a:off x="4286248" y="142852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14288"/>
          <a:ext cx="8643999" cy="6386282"/>
        </p:xfrm>
        <a:graphic>
          <a:graphicData uri="http://schemas.openxmlformats.org/drawingml/2006/table">
            <a:tbl>
              <a:tblPr/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121709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203864"/>
                          </a:solidFill>
                          <a:latin typeface="Cambria"/>
                        </a:rPr>
                        <a:t>Január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03864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Téli szünet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zene_félévi meghallgatás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NETFIT indulás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zene_félévi meghallgatás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zene_félévi meghallgatás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Osztályozó értekezlet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zene_tanszaki koncert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Első félév vége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10.00 központi írásbeli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Értesítők kiadása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17.00 Szülői értekezlet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Félévi nevelőtestületi értekezlet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14.00 központi írásbeli PÓT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Téli épületek és fa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3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/>
              </a:ext>
            </a:extLst>
          </a:blip>
          <a:srcRect/>
          <a:stretch/>
        </p:blipFill>
        <p:spPr>
          <a:xfrm>
            <a:off x="4572000" y="142852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14294"/>
          <a:ext cx="8715434" cy="6429415"/>
        </p:xfrm>
        <a:graphic>
          <a:graphicData uri="http://schemas.openxmlformats.org/drawingml/2006/table">
            <a:tbl>
              <a:tblPr/>
              <a:tblGrid>
                <a:gridCol w="1245062"/>
                <a:gridCol w="1245062"/>
                <a:gridCol w="1245062"/>
                <a:gridCol w="1245062"/>
                <a:gridCol w="1245062"/>
                <a:gridCol w="1245062"/>
                <a:gridCol w="1245062"/>
              </a:tblGrid>
              <a:tr h="123077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203864"/>
                          </a:solidFill>
                          <a:latin typeface="Cambria"/>
                        </a:rPr>
                        <a:t>Február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07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03864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03864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03864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0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32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FARSANG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Szülői bál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0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587832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lemorzsolódási</a:t>
                      </a:r>
                      <a:r>
                        <a:rPr lang="hu-HU" sz="1000" b="0" i="0" u="none" strike="noStrike" baseline="0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jelentés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23880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32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KUCKÓ 1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0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587832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anyanyelv napja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Jelentkezési lapok elküldésének határideje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 kommunista diktatúra áldozatai</a:t>
                      </a:r>
                    </a:p>
                    <a:p>
                      <a:pPr algn="l" fontAlgn="t"/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23880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87832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KUCKÓ 2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880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2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Téli épületek és fa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1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/>
              </a:ext>
            </a:extLst>
          </a:blip>
          <a:srcRect/>
          <a:stretch/>
        </p:blipFill>
        <p:spPr>
          <a:xfrm>
            <a:off x="4572000" y="142852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14296"/>
          <a:ext cx="8643999" cy="6321368"/>
        </p:xfrm>
        <a:graphic>
          <a:graphicData uri="http://schemas.openxmlformats.org/drawingml/2006/table">
            <a:tbl>
              <a:tblPr/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12034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385723"/>
                          </a:solidFill>
                          <a:latin typeface="Cambria"/>
                        </a:rPr>
                        <a:t>Március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385723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Értesítés évismétlés veszélyéről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KUCKÓ 3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március 15. ünnepség</a:t>
                      </a:r>
                    </a:p>
                    <a:p>
                      <a:pPr algn="l" fontAlgn="t"/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Továbbképzési program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Nemzeti ünnep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Rákóczi nap tanítás </a:t>
                      </a:r>
                      <a:r>
                        <a:rPr lang="hu-HU" sz="1000" b="0" i="0" u="none" strike="noStrike" smtClean="0">
                          <a:solidFill>
                            <a:srgbClr val="272727"/>
                          </a:solidFill>
                          <a:latin typeface="Times New Roman"/>
                        </a:rPr>
                        <a:t>nélküli munkanap</a:t>
                      </a:r>
                      <a:endParaRPr lang="hu-HU" sz="1000" b="0" i="0" u="none" strike="noStrike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Lomorzsolódási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 ért.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Fogadóóra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Víz világnapja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35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7476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Tavaszi épületek és fa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200-000003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/>
              </a:ext>
            </a:extLst>
          </a:blip>
          <a:srcRect/>
          <a:stretch/>
        </p:blipFill>
        <p:spPr>
          <a:xfrm>
            <a:off x="4500562" y="0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14288"/>
          <a:ext cx="8572557" cy="6386282"/>
        </p:xfrm>
        <a:graphic>
          <a:graphicData uri="http://schemas.openxmlformats.org/drawingml/2006/table">
            <a:tbl>
              <a:tblPr/>
              <a:tblGrid>
                <a:gridCol w="1224651"/>
                <a:gridCol w="1224651"/>
                <a:gridCol w="1224651"/>
                <a:gridCol w="1224651"/>
                <a:gridCol w="1224651"/>
                <a:gridCol w="1224651"/>
                <a:gridCol w="1224651"/>
              </a:tblGrid>
              <a:tr h="121709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385723"/>
                          </a:solidFill>
                          <a:latin typeface="Cambria"/>
                        </a:rPr>
                        <a:t>Április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385723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Környezetvédelmi nap_szemétszedés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Tanítás nélküli munkanap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Tavaszi szünet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Tavaszi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Tavaszi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Tavaszi szünet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Tavaszi szünet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Tavaszi szünet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Magyar költészet napja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Holokauszt áldozatok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1.o. 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beiratás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1.o. 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beiratás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Föld napja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Fenntarthatóság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Fenntarthatóság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Fenntarthatóság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Fenntarthatóság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Fenntarthatóság</a:t>
                      </a:r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Felvételi </a:t>
                      </a:r>
                      <a:r>
                        <a:rPr lang="hu-HU" sz="1000" b="0" i="0" u="none" strike="noStrike" smtClean="0">
                          <a:solidFill>
                            <a:srgbClr val="272727"/>
                          </a:solidFill>
                          <a:latin typeface="Times New Roman"/>
                        </a:rPr>
                        <a:t>értesítési határidő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Tavaszi épületek és fa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3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/>
              </a:ext>
            </a:extLst>
          </a:blip>
          <a:srcRect/>
          <a:stretch/>
        </p:blipFill>
        <p:spPr>
          <a:xfrm>
            <a:off x="4429124" y="142852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3" y="214288"/>
          <a:ext cx="8429680" cy="6357983"/>
        </p:xfrm>
        <a:graphic>
          <a:graphicData uri="http://schemas.openxmlformats.org/drawingml/2006/table">
            <a:tbl>
              <a:tblPr/>
              <a:tblGrid>
                <a:gridCol w="1204240"/>
                <a:gridCol w="1204240"/>
                <a:gridCol w="1204240"/>
                <a:gridCol w="1204240"/>
                <a:gridCol w="1204240"/>
                <a:gridCol w="1204240"/>
                <a:gridCol w="1204240"/>
              </a:tblGrid>
              <a:tr h="121709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 dirty="0">
                          <a:solidFill>
                            <a:srgbClr val="385723"/>
                          </a:solidFill>
                          <a:latin typeface="Cambria"/>
                        </a:rPr>
                        <a:t>Május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endParaRPr lang="hu-HU" sz="700" b="0" i="0" u="none" strike="noStrike">
                        <a:solidFill>
                          <a:srgbClr val="40404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1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385723"/>
                          </a:solidFill>
                          <a:latin typeface="Times New Roman"/>
                        </a:rPr>
                        <a:t>hétfő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kedd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szerda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csütörtök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péntek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szombat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385723"/>
                          </a:solidFill>
                          <a:latin typeface="Times New Roman"/>
                        </a:rPr>
                        <a:t>vasárnap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Szolfézs-Hangszeres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alapvizsgák</a:t>
                      </a:r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Szolfézs-Hangszeres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alapvizsgák</a:t>
                      </a:r>
                    </a:p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  <a:r>
                        <a:rPr lang="hu-HU" sz="1000" b="0" i="0" u="none" strike="noStrike" dirty="0" err="1" smtClean="0">
                          <a:solidFill>
                            <a:srgbClr val="272727"/>
                          </a:solidFill>
                          <a:latin typeface="Times New Roman"/>
                        </a:rPr>
                        <a:t>Szolfézs-Hangszeres</a:t>
                      </a:r>
                      <a:endParaRPr lang="hu-HU" sz="1000" b="0" i="0" u="none" strike="noStrike" dirty="0" smtClean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272727"/>
                          </a:solidFill>
                          <a:latin typeface="Times New Roman"/>
                        </a:rPr>
                        <a:t>alapvizsgák</a:t>
                      </a:r>
                    </a:p>
                    <a:p>
                      <a:pPr algn="l" fontAlgn="t"/>
                      <a:endParaRPr lang="hu-HU" sz="1000" b="0" i="0" u="none" strike="noStrike" dirty="0">
                        <a:solidFill>
                          <a:srgbClr val="272727"/>
                        </a:solidFill>
                        <a:latin typeface="Times New Roman"/>
                      </a:endParaRP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75717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61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75717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Megjegyzések</a:t>
                      </a:r>
                    </a:p>
                  </a:txBody>
                  <a:tcPr marL="6966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1301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272727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669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 descr="Tavaszi épületek és fa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400-00000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/>
              </a:ext>
            </a:extLst>
          </a:blip>
          <a:srcRect/>
          <a:stretch/>
        </p:blipFill>
        <p:spPr>
          <a:xfrm>
            <a:off x="4429124" y="142852"/>
            <a:ext cx="4152900" cy="1143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710</Words>
  <Application>Microsoft Office PowerPoint</Application>
  <PresentationFormat>Diavetítés a képernyőre (4:3 oldalarány)</PresentationFormat>
  <Paragraphs>1085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pc</dc:creator>
  <cp:lastModifiedBy>pc</cp:lastModifiedBy>
  <cp:revision>60</cp:revision>
  <dcterms:created xsi:type="dcterms:W3CDTF">2022-08-22T08:19:53Z</dcterms:created>
  <dcterms:modified xsi:type="dcterms:W3CDTF">2022-09-09T05:46:09Z</dcterms:modified>
</cp:coreProperties>
</file>